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55448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53" autoAdjust="0"/>
    <p:restoredTop sz="94624" autoAdjust="0"/>
  </p:normalViewPr>
  <p:slideViewPr>
    <p:cSldViewPr>
      <p:cViewPr>
        <p:scale>
          <a:sx n="55" d="100"/>
          <a:sy n="55" d="100"/>
        </p:scale>
        <p:origin x="-882" y="-1002"/>
      </p:cViewPr>
      <p:guideLst>
        <p:guide orient="horz" pos="1728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704345"/>
            <a:ext cx="1321308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3108960"/>
            <a:ext cx="1088136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219716"/>
            <a:ext cx="3497580" cy="46812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219716"/>
            <a:ext cx="10233660" cy="46812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3" y="3525523"/>
            <a:ext cx="13213080" cy="10896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3" y="2325374"/>
            <a:ext cx="13213080" cy="12001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1280165"/>
            <a:ext cx="6865620" cy="36207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1280165"/>
            <a:ext cx="6865620" cy="36207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228091"/>
            <a:ext cx="6868320" cy="5118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1739901"/>
            <a:ext cx="6868320" cy="31610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8" y="1228091"/>
            <a:ext cx="6871018" cy="5118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8" y="1739901"/>
            <a:ext cx="6871018" cy="31610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4" y="218441"/>
            <a:ext cx="5114133" cy="9296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9" y="218445"/>
            <a:ext cx="8689975" cy="4682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4" y="1148086"/>
            <a:ext cx="5114133" cy="375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3840480"/>
            <a:ext cx="9326880" cy="4533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490220"/>
            <a:ext cx="9326880" cy="32918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4293871"/>
            <a:ext cx="9326880" cy="6438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219710"/>
            <a:ext cx="1399032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1280165"/>
            <a:ext cx="13990320" cy="362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5085085"/>
            <a:ext cx="36271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C0AFD-5A6D-48E0-B6EB-CE31D92C01CA}" type="datetimeFigureOut">
              <a:rPr lang="en-US" smtClean="0"/>
              <a:pPr/>
              <a:t>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5085085"/>
            <a:ext cx="49225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5085085"/>
            <a:ext cx="36271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E02F9-1C5B-41F2-9F5C-879E8C6C16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3528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352800" y="914400"/>
            <a:ext cx="30480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00800" y="914400"/>
            <a:ext cx="31242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48800" y="914400"/>
            <a:ext cx="31242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62400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The 20th IMCI National Convention - 23rd and 24th January, 2015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41148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Delegates going through the agenda for the day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From left: Mr. </a:t>
            </a:r>
            <a:r>
              <a:rPr lang="en-US" sz="1200" b="1" dirty="0" err="1" smtClean="0">
                <a:solidFill>
                  <a:schemeClr val="bg1"/>
                </a:solidFill>
              </a:rPr>
              <a:t>Vinay</a:t>
            </a:r>
            <a:r>
              <a:rPr lang="en-US" sz="1200" b="1" dirty="0" smtClean="0">
                <a:solidFill>
                  <a:schemeClr val="bg1"/>
                </a:solidFill>
              </a:rPr>
              <a:t> Kumar - Chairman, IMCI Hyderabad Chapter, Mr. Suresh </a:t>
            </a:r>
            <a:r>
              <a:rPr lang="en-US" sz="1200" b="1" dirty="0" err="1" smtClean="0">
                <a:solidFill>
                  <a:schemeClr val="bg1"/>
                </a:solidFill>
              </a:rPr>
              <a:t>Mhatre</a:t>
            </a:r>
            <a:r>
              <a:rPr lang="en-US" sz="1200" b="1" dirty="0" smtClean="0">
                <a:solidFill>
                  <a:schemeClr val="bg1"/>
                </a:solidFill>
              </a:rPr>
              <a:t> - President, IMCI, Mr. </a:t>
            </a:r>
            <a:r>
              <a:rPr lang="en-US" sz="1200" b="1" dirty="0" err="1" smtClean="0">
                <a:solidFill>
                  <a:schemeClr val="bg1"/>
                </a:solidFill>
              </a:rPr>
              <a:t>Amar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Chegu</a:t>
            </a:r>
            <a:r>
              <a:rPr lang="en-US" sz="1200" b="1" dirty="0" smtClean="0">
                <a:solidFill>
                  <a:schemeClr val="bg1"/>
                </a:solidFill>
              </a:rPr>
              <a:t> - Immediate Past Chairman (</a:t>
            </a:r>
            <a:r>
              <a:rPr lang="en-US" sz="1200" b="1" dirty="0" err="1" smtClean="0">
                <a:solidFill>
                  <a:schemeClr val="bg1"/>
                </a:solidFill>
              </a:rPr>
              <a:t>Hyd</a:t>
            </a:r>
            <a:r>
              <a:rPr lang="en-US" sz="1200" b="1" dirty="0" smtClean="0">
                <a:solidFill>
                  <a:schemeClr val="bg1"/>
                </a:solidFill>
              </a:rPr>
              <a:t>) &amp; Convention Committee Member, Mr. Shankar </a:t>
            </a:r>
            <a:r>
              <a:rPr lang="en-US" sz="1200" b="1" dirty="0" err="1" smtClean="0">
                <a:solidFill>
                  <a:schemeClr val="bg1"/>
                </a:solidFill>
              </a:rPr>
              <a:t>Chelluri</a:t>
            </a:r>
            <a:r>
              <a:rPr lang="en-US" sz="1200" b="1" dirty="0" smtClean="0">
                <a:solidFill>
                  <a:schemeClr val="bg1"/>
                </a:solidFill>
              </a:rPr>
              <a:t> - IMCI Hyderabad Chapter Member and Convention Committee Member .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962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- President, IMCI, delivering his Welcome Address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Chief Guest's Address: Mr. K T Rama </a:t>
            </a:r>
            <a:r>
              <a:rPr lang="en-US" sz="1600" b="1" dirty="0" err="1" smtClean="0">
                <a:solidFill>
                  <a:schemeClr val="bg1"/>
                </a:solidFill>
              </a:rPr>
              <a:t>Rao</a:t>
            </a:r>
            <a:r>
              <a:rPr lang="en-US" sz="1600" b="1" dirty="0" smtClean="0">
                <a:solidFill>
                  <a:schemeClr val="bg1"/>
                </a:solidFill>
              </a:rPr>
              <a:t> - </a:t>
            </a:r>
            <a:r>
              <a:rPr lang="en-US" sz="1600" b="1" dirty="0" err="1" smtClean="0">
                <a:solidFill>
                  <a:schemeClr val="bg1"/>
                </a:solidFill>
              </a:rPr>
              <a:t>Hon'ble</a:t>
            </a:r>
            <a:r>
              <a:rPr lang="en-US" sz="1600" b="1" dirty="0" smtClean="0">
                <a:solidFill>
                  <a:schemeClr val="bg1"/>
                </a:solidFill>
              </a:rPr>
              <a:t> Minister for IT &amp; </a:t>
            </a:r>
            <a:r>
              <a:rPr lang="en-US" sz="1600" b="1" dirty="0" err="1" smtClean="0">
                <a:solidFill>
                  <a:schemeClr val="bg1"/>
                </a:solidFill>
              </a:rPr>
              <a:t>Panchayat</a:t>
            </a:r>
            <a:r>
              <a:rPr lang="en-US" sz="1600" b="1" dirty="0" smtClean="0">
                <a:solidFill>
                  <a:schemeClr val="bg1"/>
                </a:solidFill>
              </a:rPr>
              <a:t> Raj (</a:t>
            </a:r>
            <a:r>
              <a:rPr lang="en-US" sz="1600" b="1" dirty="0" err="1" smtClean="0">
                <a:solidFill>
                  <a:schemeClr val="bg1"/>
                </a:solidFill>
              </a:rPr>
              <a:t>Telangana</a:t>
            </a:r>
            <a:r>
              <a:rPr lang="en-US" sz="1600" b="1" dirty="0" smtClean="0">
                <a:solidFill>
                  <a:schemeClr val="bg1"/>
                </a:solidFill>
              </a:rPr>
              <a:t> State)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110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The dignitaries on the dais along with Mr. I D Prasad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I D Prasad introducing dignitaries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Phaneendra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Vinnakota</a:t>
            </a:r>
            <a:r>
              <a:rPr lang="en-US" b="1" dirty="0" smtClean="0">
                <a:solidFill>
                  <a:schemeClr val="bg1"/>
                </a:solidFill>
              </a:rPr>
              <a:t> - Senior General Manager, National Institute for Smart </a:t>
            </a:r>
            <a:r>
              <a:rPr lang="en-US" b="1" dirty="0" smtClean="0">
                <a:solidFill>
                  <a:schemeClr val="bg1"/>
                </a:solidFill>
              </a:rPr>
              <a:t>Government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Pradeep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Chatterjee</a:t>
            </a:r>
            <a:r>
              <a:rPr lang="en-US" sz="1600" b="1" dirty="0" smtClean="0">
                <a:solidFill>
                  <a:schemeClr val="bg1"/>
                </a:solidFill>
              </a:rPr>
              <a:t> – Director, </a:t>
            </a:r>
            <a:r>
              <a:rPr lang="en-US" sz="1600" b="1" dirty="0" err="1" smtClean="0">
                <a:solidFill>
                  <a:schemeClr val="bg1"/>
                </a:solidFill>
              </a:rPr>
              <a:t>Chatt</a:t>
            </a:r>
            <a:r>
              <a:rPr lang="en-US" sz="1600" b="1" dirty="0" smtClean="0">
                <a:solidFill>
                  <a:schemeClr val="bg1"/>
                </a:solidFill>
              </a:rPr>
              <a:t> Corporate Solutions, Singapore, speaking on Tools for Enhancing Sustainability of Organizations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886200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K V Rama Mohan – Vice President &amp; Head Business Excellence, Infosys delivers his address on Tools for Enhancing Sustainability of Organizations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11025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D </a:t>
            </a:r>
            <a:r>
              <a:rPr lang="en-US" sz="1600" b="1" dirty="0" err="1" smtClean="0">
                <a:solidFill>
                  <a:schemeClr val="bg1"/>
                </a:solidFill>
              </a:rPr>
              <a:t>Zitendra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Rao</a:t>
            </a:r>
            <a:r>
              <a:rPr lang="en-US" sz="1600" b="1" dirty="0" smtClean="0">
                <a:solidFill>
                  <a:schemeClr val="bg1"/>
                </a:solidFill>
              </a:rPr>
              <a:t>, member of IMCI Hyderabad Chapter and Convention Committee member participating in the Q&amp;A round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Mr. Shankar </a:t>
            </a:r>
            <a:r>
              <a:rPr lang="en-US" sz="1200" b="1" dirty="0" err="1" smtClean="0">
                <a:solidFill>
                  <a:schemeClr val="bg1"/>
                </a:solidFill>
              </a:rPr>
              <a:t>Chelluri</a:t>
            </a:r>
            <a:r>
              <a:rPr lang="en-US" sz="1200" b="1" dirty="0" smtClean="0">
                <a:solidFill>
                  <a:schemeClr val="bg1"/>
                </a:solidFill>
              </a:rPr>
              <a:t> - member of IMCI Hyderabad Chapter and Convention Committee Member, presenting the token of appreciation to Mr. </a:t>
            </a:r>
            <a:r>
              <a:rPr lang="en-US" sz="1200" b="1" dirty="0" err="1" smtClean="0">
                <a:solidFill>
                  <a:schemeClr val="bg1"/>
                </a:solidFill>
              </a:rPr>
              <a:t>Feroze</a:t>
            </a:r>
            <a:r>
              <a:rPr lang="en-US" sz="1200" b="1" dirty="0" smtClean="0">
                <a:solidFill>
                  <a:schemeClr val="bg1"/>
                </a:solidFill>
              </a:rPr>
              <a:t> Mohammed – Managing Director, Hitachi Consulting Software </a:t>
            </a:r>
            <a:r>
              <a:rPr lang="en-US" sz="1200" b="1" dirty="0" smtClean="0">
                <a:solidFill>
                  <a:schemeClr val="bg1"/>
                </a:solidFill>
              </a:rPr>
              <a:t>Services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panelists on the dais with Mr. Shankar </a:t>
            </a:r>
            <a:r>
              <a:rPr lang="en-US" b="1" dirty="0" err="1" smtClean="0">
                <a:solidFill>
                  <a:schemeClr val="bg1"/>
                </a:solidFill>
              </a:rPr>
              <a:t>Chelluri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Ms. </a:t>
            </a:r>
            <a:r>
              <a:rPr lang="en-US" sz="1600" b="1" dirty="0" err="1" smtClean="0">
                <a:solidFill>
                  <a:schemeClr val="bg1"/>
                </a:solidFill>
              </a:rPr>
              <a:t>Nalini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Marthi</a:t>
            </a:r>
            <a:r>
              <a:rPr lang="en-US" sz="1600" b="1" dirty="0" smtClean="0">
                <a:solidFill>
                  <a:schemeClr val="bg1"/>
                </a:solidFill>
              </a:rPr>
              <a:t> - member of IMCI Hyderabad Chapter introducing the dignitaries on the dais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8862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Ms. </a:t>
            </a:r>
            <a:r>
              <a:rPr lang="en-US" sz="1600" b="1" dirty="0" err="1" smtClean="0">
                <a:solidFill>
                  <a:schemeClr val="bg1"/>
                </a:solidFill>
              </a:rPr>
              <a:t>Jaswinder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Kour</a:t>
            </a:r>
            <a:r>
              <a:rPr lang="en-US" sz="1600" b="1" dirty="0" smtClean="0">
                <a:solidFill>
                  <a:schemeClr val="bg1"/>
                </a:solidFill>
              </a:rPr>
              <a:t> introducing the theme for the panel session on Skill Development 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11025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Sharu</a:t>
            </a:r>
            <a:r>
              <a:rPr lang="en-US" sz="1600" b="1" dirty="0" smtClean="0">
                <a:solidFill>
                  <a:schemeClr val="bg1"/>
                </a:solidFill>
              </a:rPr>
              <a:t> S </a:t>
            </a:r>
            <a:r>
              <a:rPr lang="en-US" sz="1600" b="1" dirty="0" err="1" smtClean="0">
                <a:solidFill>
                  <a:schemeClr val="bg1"/>
                </a:solidFill>
              </a:rPr>
              <a:t>Rangnekar</a:t>
            </a:r>
            <a:r>
              <a:rPr lang="en-US" sz="1600" b="1" dirty="0" smtClean="0">
                <a:solidFill>
                  <a:schemeClr val="bg1"/>
                </a:solidFill>
              </a:rPr>
              <a:t>, Management Guru, chairing the session on Skill Development 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Mr. </a:t>
            </a:r>
            <a:r>
              <a:rPr lang="en-US" sz="1200" b="1" dirty="0" err="1" smtClean="0">
                <a:solidFill>
                  <a:schemeClr val="bg1"/>
                </a:solidFill>
              </a:rPr>
              <a:t>Amar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 err="1" smtClean="0">
                <a:solidFill>
                  <a:schemeClr val="bg1"/>
                </a:solidFill>
              </a:rPr>
              <a:t>Chegu</a:t>
            </a:r>
            <a:r>
              <a:rPr lang="en-US" sz="1200" b="1" dirty="0" smtClean="0">
                <a:solidFill>
                  <a:schemeClr val="bg1"/>
                </a:solidFill>
              </a:rPr>
              <a:t> presenting on Skill Development on behalf of Capt. </a:t>
            </a:r>
            <a:r>
              <a:rPr lang="en-US" sz="1200" b="1" dirty="0" err="1" smtClean="0">
                <a:solidFill>
                  <a:schemeClr val="bg1"/>
                </a:solidFill>
              </a:rPr>
              <a:t>Hari</a:t>
            </a:r>
            <a:r>
              <a:rPr lang="en-US" sz="1200" b="1" dirty="0" smtClean="0">
                <a:solidFill>
                  <a:schemeClr val="bg1"/>
                </a:solidFill>
              </a:rPr>
              <a:t> Krishna – Head Learning &amp; Leadership Development, All State India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Syed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Azfar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Hussain</a:t>
            </a:r>
            <a:r>
              <a:rPr lang="en-US" b="1" dirty="0" smtClean="0">
                <a:solidFill>
                  <a:schemeClr val="bg1"/>
                </a:solidFill>
              </a:rPr>
              <a:t> – Head Human Resources, </a:t>
            </a:r>
            <a:r>
              <a:rPr lang="en-US" b="1" dirty="0" err="1" smtClean="0">
                <a:solidFill>
                  <a:schemeClr val="bg1"/>
                </a:solidFill>
              </a:rPr>
              <a:t>Zensar</a:t>
            </a:r>
            <a:r>
              <a:rPr lang="en-US" b="1" dirty="0" smtClean="0">
                <a:solidFill>
                  <a:schemeClr val="bg1"/>
                </a:solidFill>
              </a:rPr>
              <a:t> Technologies, on the topic of Skill Development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The panelists enjoying a healthy discussion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8862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Shri</a:t>
            </a:r>
            <a:r>
              <a:rPr lang="en-US" sz="1600" b="1" dirty="0" smtClean="0">
                <a:solidFill>
                  <a:schemeClr val="bg1"/>
                </a:solidFill>
              </a:rPr>
              <a:t> M V S </a:t>
            </a:r>
            <a:r>
              <a:rPr lang="en-US" sz="1600" b="1" dirty="0" err="1" smtClean="0">
                <a:solidFill>
                  <a:schemeClr val="bg1"/>
                </a:solidFill>
              </a:rPr>
              <a:t>Rami</a:t>
            </a:r>
            <a:r>
              <a:rPr lang="en-US" sz="1600" b="1" dirty="0" smtClean="0">
                <a:solidFill>
                  <a:schemeClr val="bg1"/>
                </a:solidFill>
              </a:rPr>
              <a:t> Reddy (IAS 1988 UP), Deputy Director General, UIDAI joins the Convention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11025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Shri</a:t>
            </a:r>
            <a:r>
              <a:rPr lang="en-US" sz="1600" b="1" dirty="0" smtClean="0">
                <a:solidFill>
                  <a:schemeClr val="bg1"/>
                </a:solidFill>
              </a:rPr>
              <a:t> M V S </a:t>
            </a:r>
            <a:r>
              <a:rPr lang="en-US" sz="1600" b="1" dirty="0" err="1" smtClean="0">
                <a:solidFill>
                  <a:schemeClr val="bg1"/>
                </a:solidFill>
              </a:rPr>
              <a:t>Rami</a:t>
            </a:r>
            <a:r>
              <a:rPr lang="en-US" sz="1600" b="1" dirty="0" smtClean="0">
                <a:solidFill>
                  <a:schemeClr val="bg1"/>
                </a:solidFill>
              </a:rPr>
              <a:t> Reddy (IAS 1988 UP), Deputy Director General, UIDAI addressing the audience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Sharu</a:t>
            </a:r>
            <a:r>
              <a:rPr lang="en-US" sz="1600" b="1" dirty="0" smtClean="0">
                <a:solidFill>
                  <a:schemeClr val="bg1"/>
                </a:solidFill>
              </a:rPr>
              <a:t> S </a:t>
            </a:r>
            <a:r>
              <a:rPr lang="en-US" sz="1600" b="1" dirty="0" err="1" smtClean="0">
                <a:solidFill>
                  <a:schemeClr val="bg1"/>
                </a:solidFill>
              </a:rPr>
              <a:t>Rangnekar</a:t>
            </a:r>
            <a:r>
              <a:rPr lang="en-US" sz="1600" b="1" dirty="0" smtClean="0">
                <a:solidFill>
                  <a:schemeClr val="bg1"/>
                </a:solidFill>
              </a:rPr>
              <a:t> being </a:t>
            </a:r>
            <a:r>
              <a:rPr lang="en-US" sz="1600" b="1" dirty="0" err="1" smtClean="0">
                <a:solidFill>
                  <a:schemeClr val="bg1"/>
                </a:solidFill>
              </a:rPr>
              <a:t>honoured</a:t>
            </a:r>
            <a:r>
              <a:rPr lang="en-US" sz="1600" b="1" dirty="0" smtClean="0">
                <a:solidFill>
                  <a:schemeClr val="bg1"/>
                </a:solidFill>
              </a:rPr>
              <a:t> by </a:t>
            </a:r>
            <a:r>
              <a:rPr lang="en-US" sz="1600" b="1" dirty="0" err="1" smtClean="0">
                <a:solidFill>
                  <a:schemeClr val="bg1"/>
                </a:solidFill>
              </a:rPr>
              <a:t>Shri</a:t>
            </a:r>
            <a:r>
              <a:rPr lang="en-US" sz="1600" b="1" dirty="0" smtClean="0">
                <a:solidFill>
                  <a:schemeClr val="bg1"/>
                </a:solidFill>
              </a:rPr>
              <a:t> M V S </a:t>
            </a:r>
            <a:r>
              <a:rPr lang="en-US" sz="1600" b="1" dirty="0" err="1" smtClean="0">
                <a:solidFill>
                  <a:schemeClr val="bg1"/>
                </a:solidFill>
              </a:rPr>
              <a:t>Rami</a:t>
            </a:r>
            <a:r>
              <a:rPr lang="en-US" sz="1600" b="1" dirty="0" smtClean="0">
                <a:solidFill>
                  <a:schemeClr val="bg1"/>
                </a:solidFill>
              </a:rPr>
              <a:t> Reddy (IAS) 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Padma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Bhushan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awardee</a:t>
            </a:r>
            <a:r>
              <a:rPr lang="en-US" b="1" dirty="0" smtClean="0">
                <a:solidFill>
                  <a:schemeClr val="bg1"/>
                </a:solidFill>
              </a:rPr>
              <a:t> Dr. M. B. </a:t>
            </a:r>
            <a:r>
              <a:rPr lang="en-US" b="1" dirty="0" err="1" smtClean="0">
                <a:solidFill>
                  <a:schemeClr val="bg1"/>
                </a:solidFill>
              </a:rPr>
              <a:t>Athreya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 smtClean="0">
                <a:solidFill>
                  <a:schemeClr val="bg1"/>
                </a:solidFill>
              </a:rPr>
              <a:t>Author</a:t>
            </a:r>
            <a:r>
              <a:rPr lang="en-US" b="1" dirty="0" smtClean="0">
                <a:solidFill>
                  <a:schemeClr val="bg1"/>
                </a:solidFill>
              </a:rPr>
              <a:t>, Educationist, and </a:t>
            </a:r>
            <a:r>
              <a:rPr lang="en-US" b="1" dirty="0" smtClean="0">
                <a:solidFill>
                  <a:schemeClr val="bg1"/>
                </a:solidFill>
              </a:rPr>
              <a:t>Management </a:t>
            </a:r>
            <a:r>
              <a:rPr lang="en-US" b="1" dirty="0" smtClean="0">
                <a:solidFill>
                  <a:schemeClr val="bg1"/>
                </a:solidFill>
              </a:rPr>
              <a:t>Guru delivering the Closing Address 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</a:t>
            </a:r>
            <a:r>
              <a:rPr lang="en-US" sz="1600" b="1" dirty="0" smtClean="0">
                <a:solidFill>
                  <a:schemeClr val="bg1"/>
                </a:solidFill>
              </a:rPr>
              <a:t>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presenting the memento to </a:t>
            </a:r>
            <a:r>
              <a:rPr lang="en-US" sz="1600" b="1" dirty="0" err="1" smtClean="0">
                <a:solidFill>
                  <a:schemeClr val="bg1"/>
                </a:solidFill>
              </a:rPr>
              <a:t>Padma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Bhushan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awardee</a:t>
            </a:r>
            <a:r>
              <a:rPr lang="en-US" sz="1600" b="1" dirty="0" smtClean="0">
                <a:solidFill>
                  <a:schemeClr val="bg1"/>
                </a:solidFill>
              </a:rPr>
              <a:t> Dr. M. B. </a:t>
            </a:r>
            <a:r>
              <a:rPr lang="en-US" sz="1600" b="1" dirty="0" err="1" smtClean="0">
                <a:solidFill>
                  <a:schemeClr val="bg1"/>
                </a:solidFill>
              </a:rPr>
              <a:t>Athreya</a:t>
            </a:r>
            <a:r>
              <a:rPr lang="en-US" sz="1600" b="1" dirty="0" smtClean="0">
                <a:solidFill>
                  <a:schemeClr val="bg1"/>
                </a:solidFill>
              </a:rPr>
              <a:t> - Author, Educationist, and Management Advisor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</a:t>
            </a:r>
            <a:r>
              <a:rPr lang="en-US" sz="1600" b="1" dirty="0" smtClean="0">
                <a:solidFill>
                  <a:schemeClr val="bg1"/>
                </a:solidFill>
              </a:rPr>
              <a:t>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thanking the speakers and delegates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11025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The </a:t>
            </a:r>
            <a:r>
              <a:rPr lang="en-US" sz="1600" b="1" dirty="0" smtClean="0">
                <a:solidFill>
                  <a:schemeClr val="bg1"/>
                </a:solidFill>
              </a:rPr>
              <a:t>group with </a:t>
            </a:r>
            <a:r>
              <a:rPr lang="en-US" sz="1600" b="1" dirty="0" err="1" smtClean="0">
                <a:solidFill>
                  <a:schemeClr val="bg1"/>
                </a:solidFill>
              </a:rPr>
              <a:t>Padma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Bhushan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awardee</a:t>
            </a:r>
            <a:r>
              <a:rPr lang="en-US" sz="1600" b="1" dirty="0" smtClean="0">
                <a:solidFill>
                  <a:schemeClr val="bg1"/>
                </a:solidFill>
              </a:rPr>
              <a:t> Dr. M. B. </a:t>
            </a:r>
            <a:r>
              <a:rPr lang="en-US" sz="1600" b="1" dirty="0" err="1" smtClean="0">
                <a:solidFill>
                  <a:schemeClr val="bg1"/>
                </a:solidFill>
              </a:rPr>
              <a:t>Athreya</a:t>
            </a:r>
            <a:r>
              <a:rPr lang="en-US" sz="1600" b="1" dirty="0" smtClean="0">
                <a:solidFill>
                  <a:schemeClr val="bg1"/>
                </a:solidFill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</a:rPr>
              <a:t>Shri</a:t>
            </a:r>
            <a:r>
              <a:rPr lang="en-US" sz="1600" b="1" dirty="0" smtClean="0">
                <a:solidFill>
                  <a:schemeClr val="bg1"/>
                </a:solidFill>
              </a:rPr>
              <a:t> M V S </a:t>
            </a:r>
            <a:r>
              <a:rPr lang="en-US" sz="1600" b="1" dirty="0" err="1" smtClean="0">
                <a:solidFill>
                  <a:schemeClr val="bg1"/>
                </a:solidFill>
              </a:rPr>
              <a:t>Rami</a:t>
            </a:r>
            <a:r>
              <a:rPr lang="en-US" sz="1600" b="1" dirty="0" smtClean="0">
                <a:solidFill>
                  <a:schemeClr val="bg1"/>
                </a:solidFill>
              </a:rPr>
              <a:t> Reddy (IAS), and Management Guru Mr. </a:t>
            </a:r>
            <a:r>
              <a:rPr lang="en-US" sz="1600" b="1" dirty="0" err="1" smtClean="0">
                <a:solidFill>
                  <a:schemeClr val="bg1"/>
                </a:solidFill>
              </a:rPr>
              <a:t>Sharu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Rangnekar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Student Volunteer </a:t>
            </a:r>
            <a:r>
              <a:rPr lang="en-US" sz="1600" b="1" dirty="0" err="1" smtClean="0">
                <a:solidFill>
                  <a:schemeClr val="bg1"/>
                </a:solidFill>
              </a:rPr>
              <a:t>Swati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Ramachandran</a:t>
            </a:r>
            <a:r>
              <a:rPr lang="en-US" sz="1600" b="1" dirty="0" smtClean="0">
                <a:solidFill>
                  <a:schemeClr val="bg1"/>
                </a:solidFill>
              </a:rPr>
              <a:t> accepting a certificate of appreciation for her enthusiastic Volunteer work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10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Ajay </a:t>
            </a:r>
            <a:r>
              <a:rPr lang="en-US" b="1" dirty="0" err="1" smtClean="0">
                <a:solidFill>
                  <a:schemeClr val="bg1"/>
                </a:solidFill>
              </a:rPr>
              <a:t>Maurya</a:t>
            </a:r>
            <a:r>
              <a:rPr lang="en-US" b="1" dirty="0" smtClean="0">
                <a:solidFill>
                  <a:schemeClr val="bg1"/>
                </a:solidFill>
              </a:rPr>
              <a:t> receives a certificate of appreciation for being a part of the Convention Committee 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Dr. B R </a:t>
            </a:r>
            <a:r>
              <a:rPr lang="en-US" sz="1600" b="1" dirty="0" err="1" smtClean="0">
                <a:solidFill>
                  <a:schemeClr val="bg1"/>
                </a:solidFill>
              </a:rPr>
              <a:t>Virmani</a:t>
            </a:r>
            <a:r>
              <a:rPr lang="en-US" sz="1600" b="1" dirty="0" smtClean="0">
                <a:solidFill>
                  <a:schemeClr val="bg1"/>
                </a:solidFill>
              </a:rPr>
              <a:t> presenting a certificate of appreciation to 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 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IMCI Hyderabad Chapter Members along with Ms </a:t>
            </a:r>
            <a:r>
              <a:rPr lang="en-US" sz="1600" b="1" dirty="0" err="1" smtClean="0">
                <a:solidFill>
                  <a:schemeClr val="bg1"/>
                </a:solidFill>
              </a:rPr>
              <a:t>Reema</a:t>
            </a:r>
            <a:r>
              <a:rPr lang="en-US" sz="1600" b="1" dirty="0" smtClean="0">
                <a:solidFill>
                  <a:schemeClr val="bg1"/>
                </a:solidFill>
              </a:rPr>
              <a:t> Nasser and Dr. B </a:t>
            </a:r>
            <a:r>
              <a:rPr lang="en-US" sz="1600" b="1" dirty="0" err="1" smtClean="0">
                <a:solidFill>
                  <a:schemeClr val="bg1"/>
                </a:solidFill>
              </a:rPr>
              <a:t>Karunakar</a:t>
            </a:r>
            <a:r>
              <a:rPr lang="en-US" sz="1600" b="1" dirty="0" smtClean="0">
                <a:solidFill>
                  <a:schemeClr val="bg1"/>
                </a:solidFill>
              </a:rPr>
              <a:t> - Director, NMIMS Hyderabad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2766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124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448800" y="914400"/>
            <a:ext cx="31242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624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Chief Guest's Address: Mr. K T Rama </a:t>
            </a:r>
            <a:r>
              <a:rPr lang="en-US" sz="1600" b="1" dirty="0" err="1" smtClean="0">
                <a:solidFill>
                  <a:schemeClr val="bg1"/>
                </a:solidFill>
              </a:rPr>
              <a:t>Rao</a:t>
            </a:r>
            <a:r>
              <a:rPr lang="en-US" sz="1600" b="1" dirty="0" smtClean="0">
                <a:solidFill>
                  <a:schemeClr val="bg1"/>
                </a:solidFill>
              </a:rPr>
              <a:t> - </a:t>
            </a:r>
            <a:r>
              <a:rPr lang="en-US" sz="1600" b="1" dirty="0" err="1" smtClean="0">
                <a:solidFill>
                  <a:schemeClr val="bg1"/>
                </a:solidFill>
              </a:rPr>
              <a:t>Hon'ble</a:t>
            </a:r>
            <a:r>
              <a:rPr lang="en-US" sz="1600" b="1" dirty="0" smtClean="0">
                <a:solidFill>
                  <a:schemeClr val="bg1"/>
                </a:solidFill>
              </a:rPr>
              <a:t> Minister for IT &amp; </a:t>
            </a:r>
            <a:r>
              <a:rPr lang="en-US" sz="1600" b="1" dirty="0" err="1" smtClean="0">
                <a:solidFill>
                  <a:schemeClr val="bg1"/>
                </a:solidFill>
              </a:rPr>
              <a:t>Panchayat</a:t>
            </a:r>
            <a:r>
              <a:rPr lang="en-US" sz="1600" b="1" dirty="0" smtClean="0">
                <a:solidFill>
                  <a:schemeClr val="bg1"/>
                </a:solidFill>
              </a:rPr>
              <a:t> Raj (</a:t>
            </a:r>
            <a:r>
              <a:rPr lang="en-US" sz="1600" b="1" dirty="0" err="1" smtClean="0">
                <a:solidFill>
                  <a:schemeClr val="bg1"/>
                </a:solidFill>
              </a:rPr>
              <a:t>Telangana</a:t>
            </a:r>
            <a:r>
              <a:rPr lang="en-US" sz="1600" b="1" dirty="0" smtClean="0">
                <a:solidFill>
                  <a:schemeClr val="bg1"/>
                </a:solidFill>
              </a:rPr>
              <a:t> State)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10000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K T Rama </a:t>
            </a:r>
            <a:r>
              <a:rPr lang="en-US" sz="1600" b="1" dirty="0" err="1" smtClean="0">
                <a:solidFill>
                  <a:schemeClr val="bg1"/>
                </a:solidFill>
              </a:rPr>
              <a:t>Rao</a:t>
            </a:r>
            <a:r>
              <a:rPr lang="en-US" sz="1600" b="1" dirty="0" smtClean="0">
                <a:solidFill>
                  <a:schemeClr val="bg1"/>
                </a:solidFill>
              </a:rPr>
              <a:t> - </a:t>
            </a:r>
            <a:r>
              <a:rPr lang="en-US" sz="1600" b="1" dirty="0" err="1" smtClean="0">
                <a:solidFill>
                  <a:schemeClr val="bg1"/>
                </a:solidFill>
              </a:rPr>
              <a:t>Hon'ble</a:t>
            </a:r>
            <a:r>
              <a:rPr lang="en-US" sz="1600" b="1" dirty="0" smtClean="0">
                <a:solidFill>
                  <a:schemeClr val="bg1"/>
                </a:solidFill>
              </a:rPr>
              <a:t> Minister for IT &amp; </a:t>
            </a:r>
            <a:r>
              <a:rPr lang="en-US" sz="1600" b="1" dirty="0" err="1" smtClean="0">
                <a:solidFill>
                  <a:schemeClr val="bg1"/>
                </a:solidFill>
              </a:rPr>
              <a:t>Panchayat</a:t>
            </a:r>
            <a:r>
              <a:rPr lang="en-US" sz="1600" b="1" dirty="0" smtClean="0">
                <a:solidFill>
                  <a:schemeClr val="bg1"/>
                </a:solidFill>
              </a:rPr>
              <a:t> Raj (</a:t>
            </a:r>
            <a:r>
              <a:rPr lang="en-US" sz="1600" b="1" dirty="0" err="1" smtClean="0">
                <a:solidFill>
                  <a:schemeClr val="bg1"/>
                </a:solidFill>
              </a:rPr>
              <a:t>Telangana</a:t>
            </a:r>
            <a:r>
              <a:rPr lang="en-US" sz="1600" b="1" dirty="0" smtClean="0">
                <a:solidFill>
                  <a:schemeClr val="bg1"/>
                </a:solidFill>
              </a:rPr>
              <a:t> State) delivering a passionate speech on his vision for </a:t>
            </a:r>
            <a:r>
              <a:rPr lang="en-US" sz="1600" b="1" dirty="0" err="1" smtClean="0">
                <a:solidFill>
                  <a:schemeClr val="bg1"/>
                </a:solidFill>
              </a:rPr>
              <a:t>Telangana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b="1" dirty="0" err="1" smtClean="0">
                <a:solidFill>
                  <a:schemeClr val="bg1"/>
                </a:solidFill>
              </a:rPr>
              <a:t>Mr</a:t>
            </a:r>
            <a:r>
              <a:rPr lang="en-US" b="1" dirty="0" smtClean="0">
                <a:solidFill>
                  <a:schemeClr val="bg1"/>
                </a:solidFill>
              </a:rPr>
              <a:t>  </a:t>
            </a:r>
            <a:r>
              <a:rPr lang="en-US" b="1" dirty="0" err="1" smtClean="0">
                <a:solidFill>
                  <a:schemeClr val="bg1"/>
                </a:solidFill>
              </a:rPr>
              <a:t>Vinay</a:t>
            </a:r>
            <a:r>
              <a:rPr lang="en-US" b="1" dirty="0" smtClean="0">
                <a:solidFill>
                  <a:schemeClr val="bg1"/>
                </a:solidFill>
              </a:rPr>
              <a:t> Kumar honoring Mr. K T Rama </a:t>
            </a:r>
            <a:r>
              <a:rPr lang="en-US" b="1" dirty="0" err="1" smtClean="0">
                <a:solidFill>
                  <a:schemeClr val="bg1"/>
                </a:solidFill>
              </a:rPr>
              <a:t>Rao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872805"/>
            <a:ext cx="2362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Ms. </a:t>
            </a:r>
            <a:r>
              <a:rPr lang="en-US" sz="1200" b="1" dirty="0" err="1" smtClean="0">
                <a:solidFill>
                  <a:schemeClr val="bg1"/>
                </a:solidFill>
              </a:rPr>
              <a:t>Reema</a:t>
            </a:r>
            <a:r>
              <a:rPr lang="en-US" sz="1200" b="1" dirty="0" smtClean="0">
                <a:solidFill>
                  <a:schemeClr val="bg1"/>
                </a:solidFill>
              </a:rPr>
              <a:t> Nasser - Executive Director, ICMCI (International Council of Management Consulting Institutes) attended the Convention all the way from Jordan, and shared an overview of ICMCI with the delegates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Unveiling of the 20th IMCI National Convention Souvenir by the dignitaries on the dais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0480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962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err="1" smtClean="0">
                <a:solidFill>
                  <a:schemeClr val="bg1"/>
                </a:solidFill>
              </a:rPr>
              <a:t>Mr</a:t>
            </a:r>
            <a:r>
              <a:rPr lang="en-US" sz="1600" b="1" dirty="0" smtClean="0">
                <a:solidFill>
                  <a:schemeClr val="bg1"/>
                </a:solidFill>
              </a:rPr>
              <a:t> K T </a:t>
            </a:r>
            <a:r>
              <a:rPr lang="en-US" sz="1600" b="1" dirty="0" err="1" smtClean="0">
                <a:solidFill>
                  <a:schemeClr val="bg1"/>
                </a:solidFill>
              </a:rPr>
              <a:t>Rao</a:t>
            </a:r>
            <a:r>
              <a:rPr lang="en-US" sz="1600" b="1" dirty="0" smtClean="0">
                <a:solidFill>
                  <a:schemeClr val="bg1"/>
                </a:solidFill>
              </a:rPr>
              <a:t> being accompanied outside after his address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100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/>
            </a:r>
            <a:br>
              <a:rPr lang="en-US" sz="1600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Keynote Address by Dr. </a:t>
            </a:r>
            <a:r>
              <a:rPr lang="en-US" sz="1600" b="1" dirty="0" err="1" smtClean="0">
                <a:solidFill>
                  <a:schemeClr val="bg1"/>
                </a:solidFill>
              </a:rPr>
              <a:t>Ashwini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Mathur</a:t>
            </a:r>
            <a:r>
              <a:rPr lang="en-US" sz="1600" b="1" dirty="0" smtClean="0">
                <a:solidFill>
                  <a:schemeClr val="bg1"/>
                </a:solidFill>
              </a:rPr>
              <a:t> - Head Global Clinical Operations India, Novartis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/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Keynote Address by Dr. </a:t>
            </a:r>
            <a:r>
              <a:rPr lang="en-US" b="1" dirty="0" err="1" smtClean="0">
                <a:solidFill>
                  <a:schemeClr val="bg1"/>
                </a:solidFill>
              </a:rPr>
              <a:t>Ashwini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Mathur</a:t>
            </a:r>
            <a:r>
              <a:rPr lang="en-US" b="1" dirty="0" smtClean="0">
                <a:solidFill>
                  <a:schemeClr val="bg1"/>
                </a:solidFill>
              </a:rPr>
              <a:t> - Head Global Clinical Operations India, Novartis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87280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 captivated audience</a:t>
            </a:r>
            <a:r>
              <a:rPr lang="en-US" dirty="0" smtClean="0">
                <a:solidFill>
                  <a:schemeClr val="bg1"/>
                </a:solidFill>
              </a:rPr>
              <a:t>!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greeting Dr. </a:t>
            </a:r>
            <a:r>
              <a:rPr lang="en-US" sz="1600" b="1" dirty="0" err="1" smtClean="0">
                <a:solidFill>
                  <a:schemeClr val="bg1"/>
                </a:solidFill>
              </a:rPr>
              <a:t>Ashwini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Mathur</a:t>
            </a:r>
            <a:r>
              <a:rPr lang="en-US" sz="1600" b="1" dirty="0" smtClean="0">
                <a:solidFill>
                  <a:schemeClr val="bg1"/>
                </a:solidFill>
              </a:rPr>
              <a:t> with flowers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733800"/>
            <a:ext cx="259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- Chairman, IMCI Hyderabad Chapter, presenting a token of appreciation to 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- President, IMCI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733800"/>
            <a:ext cx="259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Amar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Chegu</a:t>
            </a:r>
            <a:r>
              <a:rPr lang="en-US" sz="1600" b="1" dirty="0" smtClean="0">
                <a:solidFill>
                  <a:schemeClr val="bg1"/>
                </a:solidFill>
              </a:rPr>
              <a:t> - Immediate Past Chairman (</a:t>
            </a:r>
            <a:r>
              <a:rPr lang="en-US" sz="1600" b="1" dirty="0" err="1" smtClean="0">
                <a:solidFill>
                  <a:schemeClr val="bg1"/>
                </a:solidFill>
              </a:rPr>
              <a:t>Hyd</a:t>
            </a:r>
            <a:r>
              <a:rPr lang="en-US" sz="1600" b="1" dirty="0" smtClean="0">
                <a:solidFill>
                  <a:schemeClr val="bg1"/>
                </a:solidFill>
              </a:rPr>
              <a:t>) and Convention Committee member presenting a memento to 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- Chairman, IMCI Hyderabad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Vinay</a:t>
            </a:r>
            <a:r>
              <a:rPr lang="en-US" b="1" dirty="0" smtClean="0">
                <a:solidFill>
                  <a:schemeClr val="bg1"/>
                </a:solidFill>
              </a:rPr>
              <a:t> Kumar - Chairman, IMCI Hyderabad delivering his Vote of Thanks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872805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The dignitaries of the opening session!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624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welcoming Mr. V B </a:t>
            </a:r>
            <a:r>
              <a:rPr lang="en-US" sz="1600" b="1" dirty="0" err="1" smtClean="0">
                <a:solidFill>
                  <a:schemeClr val="bg1"/>
                </a:solidFill>
              </a:rPr>
              <a:t>Gadgil</a:t>
            </a:r>
            <a:r>
              <a:rPr lang="en-US" sz="1600" b="1" dirty="0" smtClean="0">
                <a:solidFill>
                  <a:schemeClr val="bg1"/>
                </a:solidFill>
              </a:rPr>
              <a:t> – Chief Executive &amp; Managing Director, L&amp;T Metro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73380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welcoming Mr. V B </a:t>
            </a:r>
            <a:r>
              <a:rPr lang="en-US" sz="1600" b="1" dirty="0" err="1" smtClean="0">
                <a:solidFill>
                  <a:schemeClr val="bg1"/>
                </a:solidFill>
              </a:rPr>
              <a:t>Gadgil</a:t>
            </a:r>
            <a:r>
              <a:rPr lang="en-US" sz="1600" b="1" dirty="0" smtClean="0">
                <a:solidFill>
                  <a:schemeClr val="bg1"/>
                </a:solidFill>
              </a:rPr>
              <a:t> – Chief Executive &amp; Managing Director, L&amp;T Metro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73380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Suresh </a:t>
            </a:r>
            <a:r>
              <a:rPr lang="en-US" sz="1600" b="1" dirty="0" err="1" smtClean="0">
                <a:solidFill>
                  <a:schemeClr val="bg1"/>
                </a:solidFill>
              </a:rPr>
              <a:t>Mhatre</a:t>
            </a:r>
            <a:r>
              <a:rPr lang="en-US" sz="1600" b="1" dirty="0" smtClean="0">
                <a:solidFill>
                  <a:schemeClr val="bg1"/>
                </a:solidFill>
              </a:rPr>
              <a:t> welcoming Dr. </a:t>
            </a:r>
            <a:r>
              <a:rPr lang="en-US" sz="1600" b="1" dirty="0" err="1" smtClean="0">
                <a:solidFill>
                  <a:schemeClr val="bg1"/>
                </a:solidFill>
              </a:rPr>
              <a:t>Venkat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Kolluri</a:t>
            </a:r>
            <a:r>
              <a:rPr lang="en-US" sz="1600" b="1" dirty="0" smtClean="0">
                <a:solidFill>
                  <a:schemeClr val="bg1"/>
                </a:solidFill>
              </a:rPr>
              <a:t> – Chief Executive Officer, </a:t>
            </a:r>
            <a:r>
              <a:rPr lang="en-US" sz="1600" b="1" dirty="0" err="1" smtClean="0">
                <a:solidFill>
                  <a:schemeClr val="bg1"/>
                </a:solidFill>
              </a:rPr>
              <a:t>Chitika</a:t>
            </a:r>
            <a:r>
              <a:rPr lang="en-US" sz="1600" b="1" dirty="0" smtClean="0">
                <a:solidFill>
                  <a:schemeClr val="bg1"/>
                </a:solidFill>
              </a:rPr>
              <a:t> Inc., USA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Amar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Chegu</a:t>
            </a:r>
            <a:r>
              <a:rPr lang="en-US" b="1" dirty="0" smtClean="0">
                <a:solidFill>
                  <a:schemeClr val="bg1"/>
                </a:solidFill>
              </a:rPr>
              <a:t> introducing the dignitaries on the </a:t>
            </a:r>
            <a:r>
              <a:rPr lang="en-US" b="1" dirty="0" err="1" smtClean="0">
                <a:solidFill>
                  <a:schemeClr val="bg1"/>
                </a:solidFill>
              </a:rPr>
              <a:t>dias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872805"/>
            <a:ext cx="2362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Prof (Dr.) B R </a:t>
            </a:r>
            <a:r>
              <a:rPr lang="en-US" sz="1100" b="1" dirty="0" err="1" smtClean="0">
                <a:solidFill>
                  <a:schemeClr val="bg1"/>
                </a:solidFill>
              </a:rPr>
              <a:t>Virmani</a:t>
            </a:r>
            <a:r>
              <a:rPr lang="en-US" sz="1100" b="1" dirty="0" smtClean="0">
                <a:solidFill>
                  <a:schemeClr val="bg1"/>
                </a:solidFill>
              </a:rPr>
              <a:t> – Founder Chairman, Centre for Organization Research &amp; Development in Management (CORD-M) initiating the first panel session on "Enabling </a:t>
            </a:r>
            <a:r>
              <a:rPr lang="en-US" sz="1100" b="1" dirty="0" err="1" smtClean="0">
                <a:solidFill>
                  <a:schemeClr val="bg1"/>
                </a:solidFill>
              </a:rPr>
              <a:t>Intrapreneurship</a:t>
            </a:r>
            <a:r>
              <a:rPr lang="en-US" sz="1100" b="1" dirty="0" smtClean="0">
                <a:solidFill>
                  <a:schemeClr val="bg1"/>
                </a:solidFill>
              </a:rPr>
              <a:t> and Innovation." The session was chaired by Dr. </a:t>
            </a:r>
            <a:r>
              <a:rPr lang="en-US" sz="1100" b="1" dirty="0" err="1" smtClean="0">
                <a:solidFill>
                  <a:schemeClr val="bg1"/>
                </a:solidFill>
              </a:rPr>
              <a:t>Virmani</a:t>
            </a:r>
            <a:r>
              <a:rPr lang="en-US" sz="1100" b="1" dirty="0" smtClean="0">
                <a:solidFill>
                  <a:schemeClr val="bg1"/>
                </a:solidFill>
              </a:rPr>
              <a:t>.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76434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V B </a:t>
            </a:r>
            <a:r>
              <a:rPr lang="en-US" sz="1600" b="1" dirty="0" err="1" smtClean="0">
                <a:solidFill>
                  <a:schemeClr val="bg1"/>
                </a:solidFill>
              </a:rPr>
              <a:t>Gadgil</a:t>
            </a:r>
            <a:r>
              <a:rPr lang="en-US" sz="1600" b="1" dirty="0" smtClean="0">
                <a:solidFill>
                  <a:schemeClr val="bg1"/>
                </a:solidFill>
              </a:rPr>
              <a:t> – Chief Executive &amp; Managing Director, L&amp;T Metro taking forth the discussion on Enabling </a:t>
            </a:r>
            <a:r>
              <a:rPr lang="en-US" sz="1600" b="1" dirty="0" err="1" smtClean="0">
                <a:solidFill>
                  <a:schemeClr val="bg1"/>
                </a:solidFill>
              </a:rPr>
              <a:t>Intrapreneurship</a:t>
            </a:r>
            <a:r>
              <a:rPr lang="en-US" sz="1600" b="1" dirty="0" smtClean="0">
                <a:solidFill>
                  <a:schemeClr val="bg1"/>
                </a:solidFill>
              </a:rPr>
              <a:t> and Innovation.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581400"/>
            <a:ext cx="259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Dr. </a:t>
            </a:r>
            <a:r>
              <a:rPr lang="en-US" sz="1600" b="1" dirty="0" err="1" smtClean="0">
                <a:solidFill>
                  <a:schemeClr val="bg1"/>
                </a:solidFill>
              </a:rPr>
              <a:t>Venkat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Kolluri</a:t>
            </a:r>
            <a:r>
              <a:rPr lang="en-US" sz="1600" b="1" dirty="0" smtClean="0">
                <a:solidFill>
                  <a:schemeClr val="bg1"/>
                </a:solidFill>
              </a:rPr>
              <a:t> – Chief Executive Officer, </a:t>
            </a:r>
            <a:r>
              <a:rPr lang="en-US" sz="1600" b="1" dirty="0" err="1" smtClean="0">
                <a:solidFill>
                  <a:schemeClr val="bg1"/>
                </a:solidFill>
              </a:rPr>
              <a:t>Chitika</a:t>
            </a:r>
            <a:r>
              <a:rPr lang="en-US" sz="1600" b="1" dirty="0" smtClean="0">
                <a:solidFill>
                  <a:schemeClr val="bg1"/>
                </a:solidFill>
              </a:rPr>
              <a:t> Inc., USA delivering an animated address on what drives </a:t>
            </a:r>
            <a:r>
              <a:rPr lang="en-US" sz="1600" b="1" dirty="0" err="1" smtClean="0">
                <a:solidFill>
                  <a:schemeClr val="bg1"/>
                </a:solidFill>
              </a:rPr>
              <a:t>Intrapreneurship</a:t>
            </a:r>
            <a:r>
              <a:rPr lang="en-US" sz="1600" b="1" dirty="0" smtClean="0">
                <a:solidFill>
                  <a:schemeClr val="bg1"/>
                </a:solidFill>
              </a:rPr>
              <a:t> and Innovation at </a:t>
            </a:r>
            <a:r>
              <a:rPr lang="en-US" sz="1600" b="1" dirty="0" err="1" smtClean="0">
                <a:solidFill>
                  <a:schemeClr val="bg1"/>
                </a:solidFill>
              </a:rPr>
              <a:t>Chitika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733800"/>
            <a:ext cx="259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B Ravi </a:t>
            </a:r>
            <a:r>
              <a:rPr lang="en-US" sz="1600" b="1" dirty="0" err="1" smtClean="0">
                <a:solidFill>
                  <a:schemeClr val="bg1"/>
                </a:solidFill>
              </a:rPr>
              <a:t>Teja</a:t>
            </a:r>
            <a:r>
              <a:rPr lang="en-US" sz="1600" b="1" dirty="0" smtClean="0">
                <a:solidFill>
                  <a:schemeClr val="bg1"/>
                </a:solidFill>
              </a:rPr>
              <a:t> – Vice President Global Consulting Businesses, </a:t>
            </a:r>
            <a:r>
              <a:rPr lang="en-US" sz="1600" b="1" dirty="0" err="1" smtClean="0">
                <a:solidFill>
                  <a:schemeClr val="bg1"/>
                </a:solidFill>
              </a:rPr>
              <a:t>Nihilent</a:t>
            </a:r>
            <a:r>
              <a:rPr lang="en-US" sz="1600" b="1" dirty="0" smtClean="0">
                <a:solidFill>
                  <a:schemeClr val="bg1"/>
                </a:solidFill>
              </a:rPr>
              <a:t> Technologies taking the stage on Enabling </a:t>
            </a:r>
            <a:r>
              <a:rPr lang="en-US" sz="1600" b="1" dirty="0" err="1" smtClean="0">
                <a:solidFill>
                  <a:schemeClr val="bg1"/>
                </a:solidFill>
              </a:rPr>
              <a:t>Intrapreneurship</a:t>
            </a:r>
            <a:r>
              <a:rPr lang="en-US" sz="1600" b="1" dirty="0" smtClean="0">
                <a:solidFill>
                  <a:schemeClr val="bg1"/>
                </a:solidFill>
              </a:rPr>
              <a:t> and Innovation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The audience loved participating in the interesting discussions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872805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presenting a token of appreciation to Dr. </a:t>
            </a:r>
            <a:r>
              <a:rPr lang="en-US" sz="1600" b="1" dirty="0" err="1" smtClean="0">
                <a:solidFill>
                  <a:schemeClr val="bg1"/>
                </a:solidFill>
              </a:rPr>
              <a:t>Venkat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Kolluri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519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presenting a token of appreciation to Mr. V B </a:t>
            </a:r>
            <a:r>
              <a:rPr lang="en-US" sz="1600" b="1" dirty="0" err="1" smtClean="0">
                <a:solidFill>
                  <a:schemeClr val="bg1"/>
                </a:solidFill>
              </a:rPr>
              <a:t>Gadgil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766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799582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presenting a token of appreciation to Mr. B Ravi </a:t>
            </a:r>
            <a:r>
              <a:rPr lang="en-US" sz="1600" b="1" dirty="0" err="1" smtClean="0">
                <a:solidFill>
                  <a:schemeClr val="bg1"/>
                </a:solidFill>
              </a:rPr>
              <a:t>Teja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733800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presenting a token of appreciation to Dr. B R </a:t>
            </a:r>
            <a:r>
              <a:rPr lang="en-US" sz="1600" b="1" dirty="0" err="1" smtClean="0">
                <a:solidFill>
                  <a:schemeClr val="bg1"/>
                </a:solidFill>
              </a:rPr>
              <a:t>Virmani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The panelists on the </a:t>
            </a:r>
            <a:r>
              <a:rPr lang="en-US" b="1" dirty="0" err="1" smtClean="0">
                <a:solidFill>
                  <a:schemeClr val="bg1"/>
                </a:solidFill>
              </a:rPr>
              <a:t>dias</a:t>
            </a:r>
            <a:r>
              <a:rPr lang="en-US" b="1" dirty="0" smtClean="0">
                <a:solidFill>
                  <a:schemeClr val="bg1"/>
                </a:solidFill>
              </a:rPr>
              <a:t> with Mr. Suresh </a:t>
            </a:r>
            <a:r>
              <a:rPr lang="en-US" b="1" dirty="0" err="1" smtClean="0">
                <a:solidFill>
                  <a:schemeClr val="bg1"/>
                </a:solidFill>
              </a:rPr>
              <a:t>Mhatre</a:t>
            </a:r>
            <a:r>
              <a:rPr lang="en-US" b="1" dirty="0" smtClean="0">
                <a:solidFill>
                  <a:schemeClr val="bg1"/>
                </a:solidFill>
              </a:rPr>
              <a:t> and Mr. </a:t>
            </a:r>
            <a:r>
              <a:rPr lang="en-US" b="1" dirty="0" err="1" smtClean="0">
                <a:solidFill>
                  <a:schemeClr val="bg1"/>
                </a:solidFill>
              </a:rPr>
              <a:t>Vinay</a:t>
            </a:r>
            <a:r>
              <a:rPr lang="en-US" b="1" dirty="0" smtClean="0">
                <a:solidFill>
                  <a:schemeClr val="bg1"/>
                </a:solidFill>
              </a:rPr>
              <a:t> Kumar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Release of the book 50 Not Out, penned by member of Hyderabad’s 1986 </a:t>
            </a:r>
            <a:r>
              <a:rPr lang="en-US" sz="1600" b="1" dirty="0" err="1" smtClean="0">
                <a:solidFill>
                  <a:schemeClr val="bg1"/>
                </a:solidFill>
              </a:rPr>
              <a:t>Ranji</a:t>
            </a:r>
            <a:r>
              <a:rPr lang="en-US" sz="1600" b="1" dirty="0" smtClean="0">
                <a:solidFill>
                  <a:schemeClr val="bg1"/>
                </a:solidFill>
              </a:rPr>
              <a:t> Trophy winning squad </a:t>
            </a:r>
            <a:r>
              <a:rPr lang="en-US" sz="1600" b="1" dirty="0" err="1" smtClean="0">
                <a:solidFill>
                  <a:schemeClr val="bg1"/>
                </a:solidFill>
              </a:rPr>
              <a:t>Harimohan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Paruvu</a:t>
            </a:r>
            <a:r>
              <a:rPr lang="en-US" sz="1600" b="1" dirty="0" smtClean="0">
                <a:solidFill>
                  <a:schemeClr val="bg1"/>
                </a:solidFill>
              </a:rPr>
              <a:t>, by Ms. </a:t>
            </a:r>
            <a:r>
              <a:rPr lang="en-US" sz="1600" b="1" dirty="0" err="1" smtClean="0">
                <a:solidFill>
                  <a:schemeClr val="bg1"/>
                </a:solidFill>
              </a:rPr>
              <a:t>Reema</a:t>
            </a:r>
            <a:r>
              <a:rPr lang="en-US" sz="1600" b="1" dirty="0" smtClean="0">
                <a:solidFill>
                  <a:schemeClr val="bg1"/>
                </a:solidFill>
              </a:rPr>
              <a:t> Nasser. Mr. </a:t>
            </a:r>
            <a:r>
              <a:rPr lang="en-US" sz="1600" b="1" dirty="0" err="1" smtClean="0">
                <a:solidFill>
                  <a:schemeClr val="bg1"/>
                </a:solidFill>
              </a:rPr>
              <a:t>Paruvu</a:t>
            </a:r>
            <a:r>
              <a:rPr lang="en-US" sz="1600" b="1" dirty="0" smtClean="0">
                <a:solidFill>
                  <a:schemeClr val="bg1"/>
                </a:solidFill>
              </a:rPr>
              <a:t> was present on the occasion for the launch.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51982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Harimohan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Paruvu</a:t>
            </a:r>
            <a:r>
              <a:rPr lang="en-US" sz="1600" b="1" dirty="0" smtClean="0">
                <a:solidFill>
                  <a:schemeClr val="bg1"/>
                </a:solidFill>
              </a:rPr>
              <a:t> sharing his thoughts on the new book. 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799582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Student Volunteers from NMIMS, Hyderabad engaging in discussions with a </a:t>
            </a:r>
            <a:r>
              <a:rPr lang="en-US" sz="1600" b="1" dirty="0" smtClean="0">
                <a:solidFill>
                  <a:schemeClr val="bg1"/>
                </a:solidFill>
              </a:rPr>
              <a:t>delegate</a:t>
            </a:r>
            <a:r>
              <a:rPr lang="en-US" sz="1600" b="1" dirty="0" smtClean="0">
                <a:solidFill>
                  <a:schemeClr val="bg1"/>
                </a:solidFill>
              </a:rPr>
              <a:t> </a:t>
            </a:r>
            <a:r>
              <a:rPr lang="en-US" sz="1600" b="1" dirty="0" smtClean="0">
                <a:solidFill>
                  <a:schemeClr val="bg1"/>
                </a:solidFill>
              </a:rPr>
              <a:t>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The host Ms. </a:t>
            </a:r>
            <a:r>
              <a:rPr lang="en-US" sz="1600" b="1" dirty="0" err="1" smtClean="0">
                <a:solidFill>
                  <a:schemeClr val="bg1"/>
                </a:solidFill>
              </a:rPr>
              <a:t>Jaswinder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Kour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Suresh </a:t>
            </a:r>
            <a:r>
              <a:rPr lang="en-US" b="1" dirty="0" err="1" smtClean="0">
                <a:solidFill>
                  <a:schemeClr val="bg1"/>
                </a:solidFill>
              </a:rPr>
              <a:t>Mhatre</a:t>
            </a:r>
            <a:r>
              <a:rPr lang="en-US" b="1" dirty="0" smtClean="0">
                <a:solidFill>
                  <a:schemeClr val="bg1"/>
                </a:solidFill>
              </a:rPr>
              <a:t> welcoming Mr. </a:t>
            </a:r>
            <a:r>
              <a:rPr lang="en-US" b="1" dirty="0" err="1" smtClean="0">
                <a:solidFill>
                  <a:schemeClr val="bg1"/>
                </a:solidFill>
              </a:rPr>
              <a:t>Shashank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Sandu</a:t>
            </a:r>
            <a:r>
              <a:rPr lang="en-US" b="1" dirty="0" smtClean="0">
                <a:solidFill>
                  <a:schemeClr val="bg1"/>
                </a:solidFill>
              </a:rPr>
              <a:t> – Director, </a:t>
            </a:r>
            <a:r>
              <a:rPr lang="en-US" b="1" dirty="0" err="1" smtClean="0">
                <a:solidFill>
                  <a:schemeClr val="bg1"/>
                </a:solidFill>
              </a:rPr>
              <a:t>Sandu</a:t>
            </a:r>
            <a:r>
              <a:rPr lang="en-US" b="1" dirty="0" smtClean="0">
                <a:solidFill>
                  <a:schemeClr val="bg1"/>
                </a:solidFill>
              </a:rPr>
              <a:t> Pharmaceuticals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Session Chair - Prof K </a:t>
            </a:r>
            <a:r>
              <a:rPr lang="en-US" sz="1600" b="1" dirty="0" err="1" smtClean="0">
                <a:solidFill>
                  <a:schemeClr val="bg1"/>
                </a:solidFill>
              </a:rPr>
              <a:t>Ramachandran</a:t>
            </a:r>
            <a:r>
              <a:rPr lang="en-US" sz="1600" b="1" dirty="0" smtClean="0">
                <a:solidFill>
                  <a:schemeClr val="bg1"/>
                </a:solidFill>
              </a:rPr>
              <a:t> – Chair of Family Business and Wealth Management, ISB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951982"/>
            <a:ext cx="2819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</a:t>
            </a:r>
            <a:r>
              <a:rPr lang="en-US" sz="1600" b="1" dirty="0" smtClean="0">
                <a:solidFill>
                  <a:schemeClr val="bg1"/>
                </a:solidFill>
              </a:rPr>
              <a:t>. </a:t>
            </a:r>
            <a:r>
              <a:rPr lang="en-US" sz="1600" b="1" dirty="0" err="1" smtClean="0">
                <a:solidFill>
                  <a:schemeClr val="bg1"/>
                </a:solidFill>
              </a:rPr>
              <a:t>Arun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Balakrishnan</a:t>
            </a:r>
            <a:r>
              <a:rPr lang="en-US" sz="1600" b="1" dirty="0" smtClean="0">
                <a:solidFill>
                  <a:schemeClr val="bg1"/>
                </a:solidFill>
              </a:rPr>
              <a:t> – Ex -Chairman and Managing Director, HPCL carrying forth the discussion on Leadership and Succession. 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914400"/>
            <a:ext cx="35814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0400" y="914400"/>
            <a:ext cx="3505200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24600" y="914400"/>
            <a:ext cx="3200400" cy="2743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25000" y="914400"/>
            <a:ext cx="3276600" cy="2743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496800" y="914400"/>
            <a:ext cx="3048000" cy="2743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3400" y="3799582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Shashank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Sandu</a:t>
            </a:r>
            <a:r>
              <a:rPr lang="en-US" sz="1600" b="1" dirty="0" smtClean="0">
                <a:solidFill>
                  <a:schemeClr val="bg1"/>
                </a:solidFill>
              </a:rPr>
              <a:t> – Director, </a:t>
            </a:r>
            <a:r>
              <a:rPr lang="en-US" sz="1600" b="1" dirty="0" err="1" smtClean="0">
                <a:solidFill>
                  <a:schemeClr val="bg1"/>
                </a:solidFill>
              </a:rPr>
              <a:t>Sandu</a:t>
            </a:r>
            <a:r>
              <a:rPr lang="en-US" sz="1600" b="1" dirty="0" smtClean="0">
                <a:solidFill>
                  <a:schemeClr val="bg1"/>
                </a:solidFill>
              </a:rPr>
              <a:t> Pharmaceuticals takes on stage for Leadership and Succession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3886200"/>
            <a:ext cx="259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Prof K </a:t>
            </a:r>
            <a:r>
              <a:rPr lang="en-US" sz="1600" b="1" dirty="0" err="1" smtClean="0">
                <a:solidFill>
                  <a:schemeClr val="bg1"/>
                </a:solidFill>
              </a:rPr>
              <a:t>Ramachandran</a:t>
            </a:r>
            <a:r>
              <a:rPr lang="en-US" sz="1600" b="1" dirty="0" smtClean="0">
                <a:solidFill>
                  <a:schemeClr val="bg1"/>
                </a:solidFill>
              </a:rPr>
              <a:t> captured the audience with his passionate delivery on the topic of Leadership and Succession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3886200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Amar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Chegu</a:t>
            </a:r>
            <a:r>
              <a:rPr lang="en-US" b="1" dirty="0" smtClean="0">
                <a:solidFill>
                  <a:schemeClr val="bg1"/>
                </a:solidFill>
              </a:rPr>
              <a:t> participating in the Q&amp;A rounds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77400" y="36576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/>
            </a:r>
            <a:br>
              <a:rPr lang="en-US" sz="1600" b="1" dirty="0" smtClean="0">
                <a:solidFill>
                  <a:schemeClr val="bg1"/>
                </a:solidFill>
              </a:rPr>
            </a:br>
            <a:r>
              <a:rPr lang="en-US" sz="1600" b="1" dirty="0" smtClean="0">
                <a:solidFill>
                  <a:schemeClr val="bg1"/>
                </a:solidFill>
              </a:rPr>
              <a:t>Mr. </a:t>
            </a:r>
            <a:r>
              <a:rPr lang="en-US" sz="1600" b="1" dirty="0" err="1" smtClean="0">
                <a:solidFill>
                  <a:schemeClr val="bg1"/>
                </a:solidFill>
              </a:rPr>
              <a:t>Vinay</a:t>
            </a:r>
            <a:r>
              <a:rPr lang="en-US" sz="1600" b="1" dirty="0" smtClean="0">
                <a:solidFill>
                  <a:schemeClr val="bg1"/>
                </a:solidFill>
              </a:rPr>
              <a:t> Kumar participating in the Q&amp;A rounds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725400" y="3886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Mr. I D Prasad - Member of IMCI Hyderabad Chapter and Convention Committee Member presenting the memento to Mr. </a:t>
            </a:r>
            <a:r>
              <a:rPr lang="en-US" sz="1600" b="1" dirty="0" err="1" smtClean="0">
                <a:solidFill>
                  <a:schemeClr val="bg1"/>
                </a:solidFill>
              </a:rPr>
              <a:t>Shashank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Sandu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884</Words>
  <Application>Microsoft Office PowerPoint</Application>
  <PresentationFormat>Custom</PresentationFormat>
  <Paragraphs>71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Raghupathi</dc:creator>
  <cp:lastModifiedBy>Anudeep Reddy</cp:lastModifiedBy>
  <cp:revision>32</cp:revision>
  <dcterms:created xsi:type="dcterms:W3CDTF">2015-02-06T09:02:06Z</dcterms:created>
  <dcterms:modified xsi:type="dcterms:W3CDTF">2015-02-06T13:18:30Z</dcterms:modified>
</cp:coreProperties>
</file>